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4" r:id="rId6"/>
    <p:sldId id="260" r:id="rId7"/>
    <p:sldId id="261" r:id="rId8"/>
    <p:sldId id="263"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808" autoAdjust="0"/>
  </p:normalViewPr>
  <p:slideViewPr>
    <p:cSldViewPr>
      <p:cViewPr>
        <p:scale>
          <a:sx n="80" d="100"/>
          <a:sy n="80" d="100"/>
        </p:scale>
        <p:origin x="-2418" y="-3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B40A56-ED02-4867-9AB1-55BEE0FC2DD5}" type="datetimeFigureOut">
              <a:rPr lang="en-US" smtClean="0"/>
              <a:t>9/21/2016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EA124A-FDC5-41B6-8BF2-69C5E04D9373}" type="slidenum">
              <a:rPr lang="en-US" smtClean="0"/>
              <a:t>‹#›</a:t>
            </a:fld>
            <a:endParaRPr lang="en-US"/>
          </a:p>
        </p:txBody>
      </p:sp>
    </p:spTree>
    <p:extLst>
      <p:ext uri="{BB962C8B-B14F-4D97-AF65-F5344CB8AC3E}">
        <p14:creationId xmlns:p14="http://schemas.microsoft.com/office/powerpoint/2010/main" val="3875167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strike="noStrike" kern="1200" dirty="0" smtClean="0">
                <a:solidFill>
                  <a:schemeClr val="tx1"/>
                </a:solidFill>
                <a:effectLst/>
                <a:latin typeface="+mn-lt"/>
                <a:ea typeface="+mn-ea"/>
                <a:cs typeface="+mn-cs"/>
              </a:rPr>
              <a:t>The Restoration Movement began early in the 19th century when certain members from different denominations (Methodists, Baptists, Presbyterians) began</a:t>
            </a:r>
            <a:r>
              <a:rPr lang="en-US" sz="1200" u="none" strike="noStrike" kern="1200" baseline="0" dirty="0" smtClean="0">
                <a:solidFill>
                  <a:schemeClr val="tx1"/>
                </a:solidFill>
                <a:effectLst/>
                <a:latin typeface="+mn-lt"/>
                <a:ea typeface="+mn-ea"/>
                <a:cs typeface="+mn-cs"/>
              </a:rPr>
              <a:t> to realize that</a:t>
            </a:r>
            <a:r>
              <a:rPr lang="en-US" sz="1200" u="none" strike="noStrike" kern="1200" dirty="0" smtClean="0">
                <a:solidFill>
                  <a:schemeClr val="tx1"/>
                </a:solidFill>
                <a:effectLst/>
                <a:latin typeface="+mn-lt"/>
                <a:ea typeface="+mn-ea"/>
                <a:cs typeface="+mn-cs"/>
              </a:rPr>
              <a:t> they had gotten away from NT Christianity. They therefore</a:t>
            </a:r>
            <a:r>
              <a:rPr lang="en-US" sz="1200" u="none" strike="noStrike" kern="1200" baseline="0" dirty="0" smtClean="0">
                <a:solidFill>
                  <a:schemeClr val="tx1"/>
                </a:solidFill>
                <a:effectLst/>
                <a:latin typeface="+mn-lt"/>
                <a:ea typeface="+mn-ea"/>
                <a:cs typeface="+mn-cs"/>
              </a:rPr>
              <a:t> left</a:t>
            </a:r>
            <a:r>
              <a:rPr lang="en-US" sz="1200" u="none" strike="noStrike" kern="1200" dirty="0" smtClean="0">
                <a:solidFill>
                  <a:schemeClr val="tx1"/>
                </a:solidFill>
                <a:effectLst/>
                <a:latin typeface="+mn-lt"/>
                <a:ea typeface="+mn-ea"/>
                <a:cs typeface="+mn-cs"/>
              </a:rPr>
              <a:t> their denominational</a:t>
            </a:r>
            <a:r>
              <a:rPr lang="en-US" sz="1200" u="none" strike="noStrike" kern="1200" baseline="0" dirty="0" smtClean="0">
                <a:solidFill>
                  <a:schemeClr val="tx1"/>
                </a:solidFill>
                <a:effectLst/>
                <a:latin typeface="+mn-lt"/>
                <a:ea typeface="+mn-ea"/>
                <a:cs typeface="+mn-cs"/>
              </a:rPr>
              <a:t> groups</a:t>
            </a:r>
            <a:r>
              <a:rPr lang="en-US" sz="1200" u="none" strike="noStrike" kern="1200" dirty="0" smtClean="0">
                <a:solidFill>
                  <a:schemeClr val="tx1"/>
                </a:solidFill>
                <a:effectLst/>
                <a:latin typeface="+mn-lt"/>
                <a:ea typeface="+mn-ea"/>
                <a:cs typeface="+mn-cs"/>
              </a:rPr>
              <a:t> in order to establish a church patterned</a:t>
            </a:r>
            <a:r>
              <a:rPr lang="en-US" sz="1200" u="none" strike="noStrike" kern="1200" baseline="0" dirty="0" smtClean="0">
                <a:solidFill>
                  <a:schemeClr val="tx1"/>
                </a:solidFill>
                <a:effectLst/>
                <a:latin typeface="+mn-lt"/>
                <a:ea typeface="+mn-ea"/>
                <a:cs typeface="+mn-cs"/>
              </a:rPr>
              <a:t> </a:t>
            </a:r>
            <a:r>
              <a:rPr lang="en-US" sz="1200" u="none" strike="noStrike" kern="1200" baseline="0" dirty="0" smtClean="0">
                <a:solidFill>
                  <a:schemeClr val="tx1"/>
                </a:solidFill>
                <a:effectLst/>
                <a:latin typeface="+mn-lt"/>
                <a:ea typeface="+mn-ea"/>
                <a:cs typeface="+mn-cs"/>
              </a:rPr>
              <a:t>after that </a:t>
            </a:r>
            <a:r>
              <a:rPr lang="en-US" sz="1200" u="none" strike="noStrike" kern="1200" baseline="0" dirty="0" smtClean="0">
                <a:solidFill>
                  <a:schemeClr val="tx1"/>
                </a:solidFill>
                <a:effectLst/>
                <a:latin typeface="+mn-lt"/>
                <a:ea typeface="+mn-ea"/>
                <a:cs typeface="+mn-cs"/>
              </a:rPr>
              <a:t>which is</a:t>
            </a:r>
            <a:r>
              <a:rPr lang="en-US" sz="1200" u="none" strike="noStrike" kern="1200" dirty="0" smtClean="0">
                <a:solidFill>
                  <a:schemeClr val="tx1"/>
                </a:solidFill>
                <a:effectLst/>
                <a:latin typeface="+mn-lt"/>
                <a:ea typeface="+mn-ea"/>
                <a:cs typeface="+mn-cs"/>
              </a:rPr>
              <a:t> taught in the NT. </a:t>
            </a:r>
            <a:r>
              <a:rPr lang="en-US" sz="1200" u="none" strike="noStrike" kern="1200" dirty="0" smtClean="0">
                <a:solidFill>
                  <a:schemeClr val="tx1"/>
                </a:solidFill>
                <a:effectLst/>
                <a:latin typeface="+mn-lt"/>
                <a:ea typeface="+mn-ea"/>
                <a:cs typeface="+mn-cs"/>
              </a:rPr>
              <a:t> Their</a:t>
            </a:r>
            <a:r>
              <a:rPr lang="en-US" sz="1200" u="none" strike="noStrike" kern="1200" baseline="0" dirty="0" smtClean="0">
                <a:solidFill>
                  <a:schemeClr val="tx1"/>
                </a:solidFill>
                <a:effectLst/>
                <a:latin typeface="+mn-lt"/>
                <a:ea typeface="+mn-ea"/>
                <a:cs typeface="+mn-cs"/>
              </a:rPr>
              <a:t> </a:t>
            </a:r>
            <a:r>
              <a:rPr lang="en-US" sz="1200" u="none" strike="noStrike" kern="1200" baseline="0" dirty="0" smtClean="0">
                <a:solidFill>
                  <a:schemeClr val="tx1"/>
                </a:solidFill>
                <a:effectLst/>
                <a:latin typeface="+mn-lt"/>
                <a:ea typeface="+mn-ea"/>
                <a:cs typeface="+mn-cs"/>
              </a:rPr>
              <a:t>goal was</a:t>
            </a:r>
            <a:r>
              <a:rPr lang="en-US" sz="1200" u="none" strike="noStrike" kern="1200" dirty="0" smtClean="0">
                <a:solidFill>
                  <a:schemeClr val="tx1"/>
                </a:solidFill>
                <a:effectLst/>
                <a:latin typeface="+mn-lt"/>
                <a:ea typeface="+mn-ea"/>
                <a:cs typeface="+mn-cs"/>
              </a:rPr>
              <a:t> to re-establish Christ's church as He</a:t>
            </a:r>
            <a:r>
              <a:rPr lang="en-US" sz="1200" u="none" strike="noStrike" kern="1200" baseline="0" dirty="0" smtClean="0">
                <a:solidFill>
                  <a:schemeClr val="tx1"/>
                </a:solidFill>
                <a:effectLst/>
                <a:latin typeface="+mn-lt"/>
                <a:ea typeface="+mn-ea"/>
                <a:cs typeface="+mn-cs"/>
              </a:rPr>
              <a:t> Himself created it</a:t>
            </a:r>
            <a:r>
              <a:rPr lang="en-US" sz="1200" u="none" strike="noStrike" kern="1200" dirty="0" smtClean="0">
                <a:solidFill>
                  <a:schemeClr val="tx1"/>
                </a:solidFill>
                <a:effectLst/>
                <a:latin typeface="+mn-lt"/>
                <a:ea typeface="+mn-ea"/>
                <a:cs typeface="+mn-cs"/>
              </a:rPr>
              <a:t> through the apostles’ doctrine beginning</a:t>
            </a:r>
            <a:r>
              <a:rPr lang="en-US" sz="1200" u="none" strike="noStrike" kern="1200" baseline="0" dirty="0" smtClean="0">
                <a:solidFill>
                  <a:schemeClr val="tx1"/>
                </a:solidFill>
                <a:effectLst/>
                <a:latin typeface="+mn-lt"/>
                <a:ea typeface="+mn-ea"/>
                <a:cs typeface="+mn-cs"/>
              </a:rPr>
              <a:t> on</a:t>
            </a:r>
            <a:r>
              <a:rPr lang="en-US" sz="1200" u="none" strike="noStrike" kern="1200" dirty="0" smtClean="0">
                <a:solidFill>
                  <a:schemeClr val="tx1"/>
                </a:solidFill>
                <a:effectLst/>
                <a:latin typeface="+mn-lt"/>
                <a:ea typeface="+mn-ea"/>
                <a:cs typeface="+mn-cs"/>
              </a:rPr>
              <a:t> the day of Pentecost in Acts </a:t>
            </a:r>
            <a:r>
              <a:rPr lang="en-US" sz="1200" u="none" strike="noStrike" kern="1200" dirty="0" smtClean="0">
                <a:solidFill>
                  <a:schemeClr val="tx1"/>
                </a:solidFill>
                <a:effectLst/>
                <a:latin typeface="+mn-lt"/>
                <a:ea typeface="+mn-ea"/>
                <a:cs typeface="+mn-cs"/>
              </a:rPr>
              <a:t>2 and</a:t>
            </a:r>
            <a:r>
              <a:rPr lang="en-US" sz="1200" u="none" strike="noStrike" kern="1200" baseline="0" dirty="0" smtClean="0">
                <a:solidFill>
                  <a:schemeClr val="tx1"/>
                </a:solidFill>
                <a:effectLst/>
                <a:latin typeface="+mn-lt"/>
                <a:ea typeface="+mn-ea"/>
                <a:cs typeface="+mn-cs"/>
              </a:rPr>
              <a:t> they desired to use</a:t>
            </a:r>
            <a:r>
              <a:rPr lang="en-US" sz="1200" u="none" strike="noStrike" kern="1200" dirty="0" smtClean="0">
                <a:solidFill>
                  <a:schemeClr val="tx1"/>
                </a:solidFill>
                <a:effectLst/>
                <a:latin typeface="+mn-lt"/>
                <a:ea typeface="+mn-ea"/>
                <a:cs typeface="+mn-cs"/>
              </a:rPr>
              <a:t> the bible as their only standard and pattern for doctrine. </a:t>
            </a:r>
            <a:r>
              <a:rPr lang="en-US" sz="1200" u="none" strike="noStrike" kern="1200" dirty="0" smtClean="0">
                <a:solidFill>
                  <a:schemeClr val="tx1"/>
                </a:solidFill>
                <a:effectLst/>
                <a:latin typeface="+mn-lt"/>
                <a:ea typeface="+mn-ea"/>
                <a:cs typeface="+mn-cs"/>
              </a:rPr>
              <a:t>Since denominationalism had gotten so out of hand </a:t>
            </a:r>
            <a:r>
              <a:rPr lang="en-US" sz="1200" u="none" strike="noStrike" kern="1200" dirty="0" smtClean="0">
                <a:solidFill>
                  <a:schemeClr val="tx1"/>
                </a:solidFill>
                <a:effectLst/>
                <a:latin typeface="+mn-lt"/>
                <a:ea typeface="+mn-ea"/>
                <a:cs typeface="+mn-cs"/>
              </a:rPr>
              <a:t>and </a:t>
            </a:r>
            <a:r>
              <a:rPr lang="en-US" sz="1200" u="none" strike="noStrike" kern="1200" dirty="0" smtClean="0">
                <a:solidFill>
                  <a:schemeClr val="tx1"/>
                </a:solidFill>
                <a:effectLst/>
                <a:latin typeface="+mn-lt"/>
                <a:ea typeface="+mn-ea"/>
                <a:cs typeface="+mn-cs"/>
              </a:rPr>
              <a:t>churches were developing practices that were</a:t>
            </a:r>
            <a:r>
              <a:rPr lang="en-US" sz="1200" u="none" strike="noStrike" kern="1200" baseline="0" dirty="0" smtClean="0">
                <a:solidFill>
                  <a:schemeClr val="tx1"/>
                </a:solidFill>
                <a:effectLst/>
                <a:latin typeface="+mn-lt"/>
                <a:ea typeface="+mn-ea"/>
                <a:cs typeface="+mn-cs"/>
              </a:rPr>
              <a:t> not biblical</a:t>
            </a:r>
            <a:r>
              <a:rPr lang="en-US" sz="1200" u="none" strike="noStrike" kern="1200" dirty="0" smtClean="0">
                <a:solidFill>
                  <a:schemeClr val="tx1"/>
                </a:solidFill>
                <a:effectLst/>
                <a:latin typeface="+mn-lt"/>
                <a:ea typeface="+mn-ea"/>
                <a:cs typeface="+mn-cs"/>
              </a:rPr>
              <a:t>, </a:t>
            </a:r>
            <a:r>
              <a:rPr lang="en-US" sz="1200" u="none" strike="noStrike" kern="1200" baseline="0" dirty="0" smtClean="0">
                <a:solidFill>
                  <a:schemeClr val="tx1"/>
                </a:solidFill>
                <a:effectLst/>
                <a:latin typeface="+mn-lt"/>
                <a:ea typeface="+mn-ea"/>
                <a:cs typeface="+mn-cs"/>
              </a:rPr>
              <a:t> their mission was also to </a:t>
            </a:r>
            <a:r>
              <a:rPr lang="en-US" sz="1200" u="none" strike="noStrike" kern="1200" dirty="0" smtClean="0">
                <a:solidFill>
                  <a:schemeClr val="tx1"/>
                </a:solidFill>
                <a:effectLst/>
                <a:latin typeface="+mn-lt"/>
                <a:ea typeface="+mn-ea"/>
                <a:cs typeface="+mn-cs"/>
              </a:rPr>
              <a:t>encourage </a:t>
            </a:r>
            <a:r>
              <a:rPr lang="en-US" sz="1200" u="none" strike="noStrike" kern="1200" dirty="0" smtClean="0">
                <a:solidFill>
                  <a:schemeClr val="tx1"/>
                </a:solidFill>
                <a:effectLst/>
                <a:latin typeface="+mn-lt"/>
                <a:ea typeface="+mn-ea"/>
                <a:cs typeface="+mn-cs"/>
              </a:rPr>
              <a:t>others to stand</a:t>
            </a:r>
            <a:r>
              <a:rPr lang="en-US" sz="1200" u="none" strike="noStrike" kern="1200" baseline="0" dirty="0" smtClean="0">
                <a:solidFill>
                  <a:schemeClr val="tx1"/>
                </a:solidFill>
                <a:effectLst/>
                <a:latin typeface="+mn-lt"/>
                <a:ea typeface="+mn-ea"/>
                <a:cs typeface="+mn-cs"/>
              </a:rPr>
              <a:t> against</a:t>
            </a:r>
            <a:r>
              <a:rPr lang="en-US" sz="1200" u="none" strike="noStrike" kern="1200" dirty="0" smtClean="0">
                <a:solidFill>
                  <a:schemeClr val="tx1"/>
                </a:solidFill>
                <a:effectLst/>
                <a:latin typeface="+mn-lt"/>
                <a:ea typeface="+mn-ea"/>
                <a:cs typeface="+mn-cs"/>
              </a:rPr>
              <a:t> the division created by denominationalism and to aspire for the purity and simplicity of NT Christianity,</a:t>
            </a:r>
            <a:r>
              <a:rPr lang="en-US" sz="1200" u="none" strike="noStrike" kern="1200" baseline="0" dirty="0" smtClean="0">
                <a:solidFill>
                  <a:schemeClr val="tx1"/>
                </a:solidFill>
                <a:effectLst/>
                <a:latin typeface="+mn-lt"/>
                <a:ea typeface="+mn-ea"/>
                <a:cs typeface="+mn-cs"/>
              </a:rPr>
              <a:t> </a:t>
            </a:r>
            <a:r>
              <a:rPr lang="en-US" sz="1200" u="none" strike="noStrike" kern="1200" dirty="0" smtClean="0">
                <a:solidFill>
                  <a:schemeClr val="tx1"/>
                </a:solidFill>
                <a:effectLst/>
                <a:latin typeface="+mn-lt"/>
                <a:ea typeface="+mn-ea"/>
                <a:cs typeface="+mn-cs"/>
              </a:rPr>
              <a:t>to abandon their dividing religions and become united under one church with</a:t>
            </a:r>
            <a:r>
              <a:rPr lang="en-US" sz="1200" u="none" strike="noStrike" kern="1200" baseline="0" dirty="0" smtClean="0">
                <a:solidFill>
                  <a:schemeClr val="tx1"/>
                </a:solidFill>
                <a:effectLst/>
                <a:latin typeface="+mn-lt"/>
                <a:ea typeface="+mn-ea"/>
                <a:cs typeface="+mn-cs"/>
              </a:rPr>
              <a:t> Christ as head and the NT as </a:t>
            </a:r>
            <a:r>
              <a:rPr lang="en-US" sz="1200" u="none" strike="noStrike" kern="1200" baseline="0" dirty="0" smtClean="0">
                <a:solidFill>
                  <a:schemeClr val="tx1"/>
                </a:solidFill>
                <a:effectLst/>
                <a:latin typeface="+mn-lt"/>
                <a:ea typeface="+mn-ea"/>
                <a:cs typeface="+mn-cs"/>
              </a:rPr>
              <a:t>her </a:t>
            </a:r>
            <a:r>
              <a:rPr lang="en-US" sz="1200" u="none" strike="noStrike" kern="1200" baseline="0" dirty="0" smtClean="0">
                <a:solidFill>
                  <a:schemeClr val="tx1"/>
                </a:solidFill>
                <a:effectLst/>
                <a:latin typeface="+mn-lt"/>
                <a:ea typeface="+mn-ea"/>
                <a:cs typeface="+mn-cs"/>
              </a:rPr>
              <a:t>authority.</a:t>
            </a:r>
          </a:p>
          <a:p>
            <a:endParaRPr lang="en-US" sz="1200" u="none" strike="noStrike" kern="1200" baseline="0" dirty="0" smtClean="0">
              <a:solidFill>
                <a:schemeClr val="tx1"/>
              </a:solidFill>
              <a:effectLst/>
              <a:latin typeface="+mn-lt"/>
              <a:ea typeface="+mn-ea"/>
              <a:cs typeface="+mn-cs"/>
            </a:endParaRPr>
          </a:p>
          <a:p>
            <a:r>
              <a:rPr lang="en-US" sz="1200" u="none" strike="noStrike" kern="1200" baseline="0" dirty="0" smtClean="0">
                <a:solidFill>
                  <a:schemeClr val="tx1"/>
                </a:solidFill>
                <a:effectLst/>
                <a:latin typeface="+mn-lt"/>
                <a:ea typeface="+mn-ea"/>
                <a:cs typeface="+mn-cs"/>
              </a:rPr>
              <a:t>There were </a:t>
            </a:r>
            <a:r>
              <a:rPr lang="en-US" sz="1200" u="none" strike="noStrike" kern="1200" baseline="0" dirty="0" smtClean="0">
                <a:solidFill>
                  <a:schemeClr val="tx1"/>
                </a:solidFill>
                <a:effectLst/>
                <a:latin typeface="+mn-lt"/>
                <a:ea typeface="+mn-ea"/>
                <a:cs typeface="+mn-cs"/>
              </a:rPr>
              <a:t>many individuals who took this stand, but two men in particular led the charge early on – Barton Stone and Alexander Campbell</a:t>
            </a:r>
            <a:r>
              <a:rPr lang="en-US" sz="1200" u="none" strike="noStrike" kern="1200" baseline="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CEA124A-FDC5-41B6-8BF2-69C5E04D9373}" type="slidenum">
              <a:rPr lang="en-US" smtClean="0"/>
              <a:t>1</a:t>
            </a:fld>
            <a:endParaRPr lang="en-US"/>
          </a:p>
        </p:txBody>
      </p:sp>
    </p:spTree>
    <p:extLst>
      <p:ext uri="{BB962C8B-B14F-4D97-AF65-F5344CB8AC3E}">
        <p14:creationId xmlns:p14="http://schemas.microsoft.com/office/powerpoint/2010/main" val="79094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History tells us that very early on in Barton Stone’s life, he was not very religious because he found the competing claims of denominational churches like Episcopalians,</a:t>
            </a:r>
            <a:r>
              <a:rPr lang="en-US" baseline="0" dirty="0" smtClean="0"/>
              <a:t> Baptists, and Methodists to be confusing as many of their doctrines were diametrically opposed to the other. </a:t>
            </a:r>
            <a:r>
              <a:rPr lang="en-US" baseline="0" dirty="0" smtClean="0"/>
              <a:t>This was a stumbling to Stone that is not unfamiliar in our society as many agnostics and atheists view division within the realm of Christianity as a reason for their skepticism. However </a:t>
            </a:r>
            <a:r>
              <a:rPr lang="en-US" baseline="0" dirty="0" smtClean="0"/>
              <a:t>while in college, Stone heard an evangelical Presbyterian minister named James </a:t>
            </a:r>
            <a:r>
              <a:rPr lang="en-US" baseline="0" dirty="0" err="1" smtClean="0"/>
              <a:t>McGready</a:t>
            </a:r>
            <a:r>
              <a:rPr lang="en-US" baseline="0" dirty="0" smtClean="0"/>
              <a:t> speak and was moved to become a minister. He was later ordained as a Presbyterian minister. </a:t>
            </a:r>
          </a:p>
          <a:p>
            <a:endParaRPr lang="en-US" baseline="0" dirty="0" smtClean="0"/>
          </a:p>
          <a:p>
            <a:r>
              <a:rPr lang="en-US" baseline="0" dirty="0" smtClean="0"/>
              <a:t>Later on as Stone began comparing </a:t>
            </a:r>
            <a:r>
              <a:rPr lang="en-US" baseline="0" dirty="0" smtClean="0"/>
              <a:t>Calvinistic teaching he had learned from the Presbyterian church </a:t>
            </a:r>
            <a:r>
              <a:rPr lang="en-US" baseline="0" dirty="0" smtClean="0"/>
              <a:t>with the bible, he began to reject the doctrines of Total Hereditary Depravity and Unconditional Election. The division within the Presbyterian church itself gave him no comfort as </a:t>
            </a:r>
            <a:r>
              <a:rPr lang="en-US" baseline="0" dirty="0" smtClean="0"/>
              <a:t>well, as there were around 20 different sects of Presbyterians that existed at the time. </a:t>
            </a:r>
            <a:r>
              <a:rPr lang="en-US" baseline="0" dirty="0" smtClean="0"/>
              <a:t>When Stone disagreed with the Presbyterian church’s censuring of a minister who started teaching things that deviated from their creed (the Westminster Confession of Faith), Stone and 5 other ministers withdrew and </a:t>
            </a:r>
            <a:r>
              <a:rPr lang="en-US" baseline="0" dirty="0" smtClean="0"/>
              <a:t>formed a new group called </a:t>
            </a:r>
            <a:r>
              <a:rPr lang="en-US" baseline="0" dirty="0" smtClean="0"/>
              <a:t>the “Springfield Presbytery”. However, as it began to grow, attracting churches from KY and OH, they saw the sectarian nature of what they had done and therefore abolished it. </a:t>
            </a:r>
          </a:p>
          <a:p>
            <a:endParaRPr lang="en-US" baseline="0" dirty="0" smtClean="0"/>
          </a:p>
          <a:p>
            <a:r>
              <a:rPr lang="en-US" baseline="0" dirty="0" smtClean="0"/>
              <a:t>The goal of these former denominational minsters was to abolish all </a:t>
            </a:r>
            <a:r>
              <a:rPr lang="en-US" baseline="0" dirty="0" smtClean="0"/>
              <a:t>creeds because they saw them as unnecessary and a stumbling block to using the bible alone. They wanted no affiliation with manmade organizations who would dictate the direction they needed to take religiously. Rather, their desire was to return to </a:t>
            </a:r>
            <a:r>
              <a:rPr lang="en-US" baseline="0" dirty="0" smtClean="0"/>
              <a:t>using the bible as the only standard of Christians faith and practice. Only wanting to be identified as Christians, therefore, the remnants of the Springfield Presbytery became known as the “Christian Church”. </a:t>
            </a:r>
          </a:p>
          <a:p>
            <a:endParaRPr lang="en-US" baseline="0" dirty="0" smtClean="0"/>
          </a:p>
          <a:p>
            <a:r>
              <a:rPr lang="en-US" baseline="0" dirty="0" smtClean="0"/>
              <a:t>There were other lesser-known men who were striving </a:t>
            </a:r>
            <a:r>
              <a:rPr lang="en-US" baseline="0" dirty="0" smtClean="0"/>
              <a:t>for the same separation from denominationalism such as Elias Smith and James </a:t>
            </a:r>
            <a:r>
              <a:rPr lang="en-US" baseline="0" dirty="0" smtClean="0"/>
              <a:t>O’Kelly and they </a:t>
            </a:r>
            <a:r>
              <a:rPr lang="en-US" baseline="0" dirty="0" smtClean="0"/>
              <a:t>eventually heard what Stone was trying to do. They found one another and began identifying as one group</a:t>
            </a:r>
            <a:r>
              <a:rPr lang="en-US" baseline="0" dirty="0" smtClean="0"/>
              <a:t>. One of the encouraging things about this movement is how many people were seeking the same goal of restoration who at one point didn’t know the others existed. Their stands were completely independent from one another in the early going.</a:t>
            </a:r>
            <a:endParaRPr lang="en-US" dirty="0"/>
          </a:p>
        </p:txBody>
      </p:sp>
      <p:sp>
        <p:nvSpPr>
          <p:cNvPr id="4" name="Slide Number Placeholder 3"/>
          <p:cNvSpPr>
            <a:spLocks noGrp="1"/>
          </p:cNvSpPr>
          <p:nvPr>
            <p:ph type="sldNum" sz="quarter" idx="10"/>
          </p:nvPr>
        </p:nvSpPr>
        <p:spPr/>
        <p:txBody>
          <a:bodyPr/>
          <a:lstStyle/>
          <a:p>
            <a:fld id="{2CEA124A-FDC5-41B6-8BF2-69C5E04D9373}" type="slidenum">
              <a:rPr lang="en-US" smtClean="0"/>
              <a:t>2</a:t>
            </a:fld>
            <a:endParaRPr lang="en-US"/>
          </a:p>
        </p:txBody>
      </p:sp>
    </p:spTree>
    <p:extLst>
      <p:ext uri="{BB962C8B-B14F-4D97-AF65-F5344CB8AC3E}">
        <p14:creationId xmlns:p14="http://schemas.microsoft.com/office/powerpoint/2010/main" val="332570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Alexander</a:t>
            </a:r>
            <a:r>
              <a:rPr lang="en-US" baseline="0" dirty="0" smtClean="0"/>
              <a:t> Campbell and his father Thomas were of Scottish/Irish descent and would eventually emigrated to America. However, they were both greatly influenced in Scotland by James and Robert Haldane who had planted 85 churches </a:t>
            </a:r>
            <a:r>
              <a:rPr lang="en-US" baseline="0" dirty="0" smtClean="0"/>
              <a:t>there and </a:t>
            </a:r>
            <a:r>
              <a:rPr lang="en-US" baseline="0" dirty="0" smtClean="0"/>
              <a:t>practiced baptism by immersion, weekly partaking of the Lord’s Supper, and church autonomy. Once they emigrated to American, they brought this mindset with them that would become a stepping stone to greater things.</a:t>
            </a:r>
          </a:p>
          <a:p>
            <a:endParaRPr lang="en-US" baseline="0" dirty="0" smtClean="0"/>
          </a:p>
          <a:p>
            <a:r>
              <a:rPr lang="en-US" dirty="0" smtClean="0"/>
              <a:t>Thomas had emigrated</a:t>
            </a:r>
            <a:r>
              <a:rPr lang="en-US" baseline="0" dirty="0" smtClean="0"/>
              <a:t> to American first and then Alexander followed later with his mother and siblings when he was 21 years old. The family traveled to western Pennsylvania </a:t>
            </a:r>
            <a:r>
              <a:rPr lang="en-US" baseline="0" dirty="0" smtClean="0"/>
              <a:t>where </a:t>
            </a:r>
            <a:r>
              <a:rPr lang="en-US" baseline="0" dirty="0" smtClean="0"/>
              <a:t>Thomas was minister of a church called “Brush Run Church” where Alexander would later be ordained a minister. Though they brought nonsectarian scruples with them from Scotland, </a:t>
            </a:r>
            <a:r>
              <a:rPr lang="en-US" baseline="0" dirty="0" smtClean="0"/>
              <a:t>the decided early on to align </a:t>
            </a:r>
            <a:r>
              <a:rPr lang="en-US" baseline="0" dirty="0" smtClean="0"/>
              <a:t>the Brush Run Church with the Baptist Association because of their newfound belief that immersion was the only valid mode of baptism (Alexander having studied the matter thoroughly after his first child was born and deciding for himself and his family to do so). They did, however, place conditions on being aligned with the Baptist Association, that being that they be allowed to preach whatever they learned from scripture regardless of any creed. As time went on, though, points of difference started to arise between the Baptists and the Brush Run Church and Alexander Campbell withdrew from the Brush Run Church with a few others to start a church in Wellsburg.</a:t>
            </a:r>
          </a:p>
          <a:p>
            <a:endParaRPr lang="en-US" baseline="0" dirty="0" smtClean="0"/>
          </a:p>
          <a:p>
            <a:r>
              <a:rPr lang="en-US" baseline="0" dirty="0" smtClean="0"/>
              <a:t>Another man with similar tenants and beliefs was Walter Scott. He assisted the Campbells in breaking with the Baptists and their interests became aligned. </a:t>
            </a:r>
          </a:p>
          <a:p>
            <a:endParaRPr lang="en-US" baseline="0" dirty="0" smtClean="0"/>
          </a:p>
          <a:p>
            <a:r>
              <a:rPr lang="en-US" baseline="0" dirty="0" smtClean="0"/>
              <a:t>Campbell eventually did away completely with the title of “Baptist</a:t>
            </a:r>
            <a:r>
              <a:rPr lang="en-US" baseline="0" dirty="0" smtClean="0"/>
              <a:t>”, seeing it as unnecessary, unbiblical, and identical to the problem that the Corinthian church experienced as detailed in the first chapter of Paul’s epistle. He preferred instead </a:t>
            </a:r>
            <a:r>
              <a:rPr lang="en-US" baseline="0" dirty="0" smtClean="0"/>
              <a:t>the biblical term “Disciple” which would eventually lead to his group of brethren being referred to as “Disciples of Christ”. </a:t>
            </a:r>
            <a:r>
              <a:rPr lang="en-US" baseline="0" dirty="0" smtClean="0"/>
              <a:t>Again, at the time Stone and Campbell had no idea who the other was when these stands began taking place.</a:t>
            </a:r>
            <a:endParaRPr lang="en-US" dirty="0"/>
          </a:p>
        </p:txBody>
      </p:sp>
      <p:sp>
        <p:nvSpPr>
          <p:cNvPr id="4" name="Slide Number Placeholder 3"/>
          <p:cNvSpPr>
            <a:spLocks noGrp="1"/>
          </p:cNvSpPr>
          <p:nvPr>
            <p:ph type="sldNum" sz="quarter" idx="10"/>
          </p:nvPr>
        </p:nvSpPr>
        <p:spPr/>
        <p:txBody>
          <a:bodyPr/>
          <a:lstStyle/>
          <a:p>
            <a:fld id="{2CEA124A-FDC5-41B6-8BF2-69C5E04D9373}" type="slidenum">
              <a:rPr lang="en-US" smtClean="0"/>
              <a:t>3</a:t>
            </a:fld>
            <a:endParaRPr lang="en-US"/>
          </a:p>
        </p:txBody>
      </p:sp>
    </p:spTree>
    <p:extLst>
      <p:ext uri="{BB962C8B-B14F-4D97-AF65-F5344CB8AC3E}">
        <p14:creationId xmlns:p14="http://schemas.microsoft.com/office/powerpoint/2010/main" val="1234599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By </a:t>
            </a:r>
            <a:r>
              <a:rPr lang="en-US" baseline="0" dirty="0" smtClean="0"/>
              <a:t>1832, both of the movements had become aware of the </a:t>
            </a:r>
            <a:r>
              <a:rPr lang="en-US" baseline="0" dirty="0" smtClean="0"/>
              <a:t>other and began communicating with each other. They </a:t>
            </a:r>
            <a:r>
              <a:rPr lang="en-US" baseline="0" dirty="0" smtClean="0"/>
              <a:t>decided to associate with one another in fellowship. While the Campbells were not present, they did send a representative of the movement </a:t>
            </a:r>
            <a:r>
              <a:rPr lang="en-US" baseline="0" dirty="0" smtClean="0"/>
              <a:t>in a man named </a:t>
            </a:r>
            <a:r>
              <a:rPr lang="en-US" baseline="0" dirty="0" smtClean="0"/>
              <a:t>“Raccoon” John Smith </a:t>
            </a:r>
            <a:r>
              <a:rPr lang="en-US" baseline="0" dirty="0" smtClean="0"/>
              <a:t>to </a:t>
            </a:r>
            <a:r>
              <a:rPr lang="en-US" baseline="0" dirty="0" smtClean="0"/>
              <a:t>the High Street Meeting House in Lexington, KY. Here, </a:t>
            </a:r>
            <a:r>
              <a:rPr lang="en-US" baseline="0" dirty="0" smtClean="0"/>
              <a:t>Barton Stone </a:t>
            </a:r>
            <a:r>
              <a:rPr lang="en-US" baseline="0" dirty="0" smtClean="0"/>
              <a:t>and </a:t>
            </a:r>
            <a:r>
              <a:rPr lang="en-US" baseline="0" dirty="0" smtClean="0"/>
              <a:t>“Raccoon” John Smith </a:t>
            </a:r>
            <a:r>
              <a:rPr lang="en-US" baseline="0" dirty="0" smtClean="0"/>
              <a:t>shook hands and made a mutual commitment to restore Christianity as only taught and practiced from the pages of the NT scriptures. This was not a meeting to create another denomination seeing as both groups recognized their individual autonomy. They merely agreed to the principal goal of restoration and </a:t>
            </a:r>
            <a:r>
              <a:rPr lang="en-US" baseline="0" dirty="0" smtClean="0"/>
              <a:t>nondenominationalism and agreed to help one another to the degree they could do so and continue to remain autonomous. </a:t>
            </a:r>
            <a:endParaRPr lang="en-US" dirty="0"/>
          </a:p>
        </p:txBody>
      </p:sp>
      <p:sp>
        <p:nvSpPr>
          <p:cNvPr id="4" name="Slide Number Placeholder 3"/>
          <p:cNvSpPr>
            <a:spLocks noGrp="1"/>
          </p:cNvSpPr>
          <p:nvPr>
            <p:ph type="sldNum" sz="quarter" idx="10"/>
          </p:nvPr>
        </p:nvSpPr>
        <p:spPr/>
        <p:txBody>
          <a:bodyPr/>
          <a:lstStyle/>
          <a:p>
            <a:fld id="{2CEA124A-FDC5-41B6-8BF2-69C5E04D9373}" type="slidenum">
              <a:rPr lang="en-US" smtClean="0"/>
              <a:t>4</a:t>
            </a:fld>
            <a:endParaRPr lang="en-US"/>
          </a:p>
        </p:txBody>
      </p:sp>
    </p:spTree>
    <p:extLst>
      <p:ext uri="{BB962C8B-B14F-4D97-AF65-F5344CB8AC3E}">
        <p14:creationId xmlns:p14="http://schemas.microsoft.com/office/powerpoint/2010/main" val="2335149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we are thankful for the work that these men did in</a:t>
            </a:r>
            <a:r>
              <a:rPr lang="en-US" baseline="0" dirty="0" smtClean="0"/>
              <a:t> restoring people to NT Christianity, we must be careful not to raise them up on a shrine for the mere reason that they are men. However, we also dare not do so because they had certain beliefs that were also not biblical</a:t>
            </a:r>
            <a:r>
              <a:rPr lang="en-US" baseline="0" dirty="0" smtClean="0"/>
              <a:t>. And if Barton Stone and Alexander Campbell were still alive today and wanted to place membership at this church teaching some of the things they did, we would take exception to that. “But didn’t your church of Christ arise from this movement?” No, this church exists because we too are wanting to practice nothing but biblical Christianity, to become the church that started in Acts 2, and to let the bible be our only standard of authority. We have no connection to these men seeing as we are almost 200 years removed from them and also given our own independence and autonomy. So what exactly were some of their struggling points?</a:t>
            </a:r>
            <a:endParaRPr lang="en-US" baseline="0" dirty="0" smtClean="0"/>
          </a:p>
          <a:p>
            <a:endParaRPr lang="en-US" baseline="0" dirty="0" smtClean="0"/>
          </a:p>
          <a:p>
            <a:r>
              <a:rPr lang="en-US" baseline="0" dirty="0" smtClean="0"/>
              <a:t>First, even as the restoration movement was taking off, they continued </a:t>
            </a:r>
            <a:r>
              <a:rPr lang="en-US" baseline="0" dirty="0" smtClean="0"/>
              <a:t>accepting </a:t>
            </a:r>
            <a:r>
              <a:rPr lang="en-US" baseline="0" dirty="0" smtClean="0"/>
              <a:t>infant baptism for some time and </a:t>
            </a:r>
            <a:r>
              <a:rPr lang="en-US" baseline="0" dirty="0" smtClean="0"/>
              <a:t>continued fellowshipping </a:t>
            </a:r>
            <a:r>
              <a:rPr lang="en-US" baseline="0" dirty="0" smtClean="0"/>
              <a:t>with denominational churches with whom they shared sharp disagreements with, including the point at which a person becomes a Christian</a:t>
            </a:r>
            <a:r>
              <a:rPr lang="en-US" baseline="0" dirty="0" smtClean="0"/>
              <a:t>. While they eventually course corrected, it took quite a while for their practice to become consistent with biblical ideals.</a:t>
            </a:r>
            <a:endParaRPr lang="en-US" baseline="0" dirty="0" smtClean="0"/>
          </a:p>
          <a:p>
            <a:endParaRPr lang="en-US" baseline="0" dirty="0" smtClean="0"/>
          </a:p>
          <a:p>
            <a:r>
              <a:rPr lang="en-US" baseline="0" dirty="0" smtClean="0"/>
              <a:t>Second, Stone rejected the classical view of the Trinity. He took a view that is called “subordinationism” that asserts that Jesus and the Holy Spirit are subordinate to God the Father in nature and being. In other words, they are not one as Jesus prayed they were in John 17:21-22. This view would put him at odds with those practicing true NT Christianity. </a:t>
            </a:r>
          </a:p>
          <a:p>
            <a:endParaRPr lang="en-US" baseline="0" dirty="0" smtClean="0"/>
          </a:p>
          <a:p>
            <a:r>
              <a:rPr lang="en-US" dirty="0" smtClean="0"/>
              <a:t>Third, Stone</a:t>
            </a:r>
            <a:r>
              <a:rPr lang="en-US" baseline="0" dirty="0" smtClean="0"/>
              <a:t> denied that Christ’s death was a substitutionary sacrifice and was more in line with Charles Finney’s view called the “moral influence theory”. This is the belief that the sole purpose and work of Christ’s sacrifice was to bring positive moral change to humanity, that the compelling nature of what He did would influence those who followed Him to want to live more moral lives. This, however, cannot be true or else his comparison to the lamb of the OT would make little sense.</a:t>
            </a:r>
          </a:p>
          <a:p>
            <a:endParaRPr lang="en-US" baseline="0" dirty="0" smtClean="0"/>
          </a:p>
          <a:p>
            <a:r>
              <a:rPr lang="en-US" baseline="0" dirty="0" smtClean="0"/>
              <a:t>Fourth, Campbell was a premillennialist, more specifically a “postmillennialist” who believed that a thousand year “golden age” will occur on the Earth before a return of Christ. He believed that the Kingdom of God would slowly expand upon the Earth until evil is defeated and Christianity reigns supreme. At that, point, he believed, Christ would return and a final judgment will occur. Unlike premillennialism, this postmillennialist view rejects a 7 year tribulation. Stone, on the other hand, was a classic premillennialist.</a:t>
            </a:r>
            <a:endParaRPr lang="en-US" dirty="0"/>
          </a:p>
        </p:txBody>
      </p:sp>
      <p:sp>
        <p:nvSpPr>
          <p:cNvPr id="4" name="Slide Number Placeholder 3"/>
          <p:cNvSpPr>
            <a:spLocks noGrp="1"/>
          </p:cNvSpPr>
          <p:nvPr>
            <p:ph type="sldNum" sz="quarter" idx="10"/>
          </p:nvPr>
        </p:nvSpPr>
        <p:spPr/>
        <p:txBody>
          <a:bodyPr/>
          <a:lstStyle/>
          <a:p>
            <a:fld id="{2CEA124A-FDC5-41B6-8BF2-69C5E04D9373}" type="slidenum">
              <a:rPr lang="en-US" smtClean="0"/>
              <a:t>5</a:t>
            </a:fld>
            <a:endParaRPr lang="en-US"/>
          </a:p>
        </p:txBody>
      </p:sp>
    </p:spTree>
    <p:extLst>
      <p:ext uri="{BB962C8B-B14F-4D97-AF65-F5344CB8AC3E}">
        <p14:creationId xmlns:p14="http://schemas.microsoft.com/office/powerpoint/2010/main" val="3300601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sntl8idqsx2o.cloudfront.net/wp-content/uploads/sites/6/2013/10/R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256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736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9000" b="1" dirty="0" smtClean="0"/>
              <a:t>Barton Stone</a:t>
            </a:r>
            <a:endParaRPr lang="en-US" sz="9000" b="1" dirty="0"/>
          </a:p>
        </p:txBody>
      </p:sp>
      <p:sp>
        <p:nvSpPr>
          <p:cNvPr id="3" name="Content Placeholder 2"/>
          <p:cNvSpPr>
            <a:spLocks noGrp="1"/>
          </p:cNvSpPr>
          <p:nvPr>
            <p:ph sz="half" idx="1"/>
          </p:nvPr>
        </p:nvSpPr>
        <p:spPr>
          <a:xfrm>
            <a:off x="-1" y="990600"/>
            <a:ext cx="5867400" cy="5867400"/>
          </a:xfrm>
        </p:spPr>
        <p:txBody>
          <a:bodyPr>
            <a:normAutofit lnSpcReduction="10000"/>
          </a:bodyPr>
          <a:lstStyle/>
          <a:p>
            <a:r>
              <a:rPr lang="en-US" sz="3400" u="sng" dirty="0" smtClean="0"/>
              <a:t>Former Presbyterian Minister</a:t>
            </a:r>
          </a:p>
          <a:p>
            <a:pPr lvl="1"/>
            <a:r>
              <a:rPr lang="en-US" dirty="0" smtClean="0"/>
              <a:t>Began to see differences between Calvin’s tenants (TULIP) and the bible</a:t>
            </a:r>
          </a:p>
          <a:p>
            <a:pPr lvl="1"/>
            <a:r>
              <a:rPr lang="en-US" dirty="0" smtClean="0"/>
              <a:t>In 1804, Stone and five other ministers officially withdrew from the Presbyterian church</a:t>
            </a:r>
          </a:p>
          <a:p>
            <a:pPr lvl="1"/>
            <a:r>
              <a:rPr lang="en-US" dirty="0"/>
              <a:t>G</a:t>
            </a:r>
            <a:r>
              <a:rPr lang="en-US" dirty="0" smtClean="0"/>
              <a:t>oal was to abolish creeds and return to the principles of the NT</a:t>
            </a:r>
          </a:p>
          <a:p>
            <a:pPr lvl="1"/>
            <a:r>
              <a:rPr lang="en-US" dirty="0" smtClean="0"/>
              <a:t>Only wanted to be identified as “Christians”; therefore their group was first called the “Christian Church”</a:t>
            </a:r>
          </a:p>
          <a:p>
            <a:pPr lvl="1"/>
            <a:r>
              <a:rPr lang="en-US" dirty="0" smtClean="0"/>
              <a:t>Other independent groups begun by Elias Smith and James O’Kelly eventually found out about one another and declared themselves as “one”</a:t>
            </a:r>
          </a:p>
          <a:p>
            <a:pPr lvl="1"/>
            <a:endParaRPr lang="en-US" dirty="0" smtClean="0"/>
          </a:p>
          <a:p>
            <a:pPr lvl="1"/>
            <a:endParaRPr lang="en-US" dirty="0"/>
          </a:p>
        </p:txBody>
      </p:sp>
      <p:pic>
        <p:nvPicPr>
          <p:cNvPr id="2050" name="Picture 2" descr="http://www.therestorationmovement.com/images4/stone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399" y="1066800"/>
            <a:ext cx="3276601" cy="5814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1016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8400" b="1" dirty="0" smtClean="0"/>
              <a:t>Alexander Campbell</a:t>
            </a:r>
            <a:endParaRPr lang="en-US" sz="8400" b="1" dirty="0"/>
          </a:p>
        </p:txBody>
      </p:sp>
      <p:sp>
        <p:nvSpPr>
          <p:cNvPr id="3" name="Content Placeholder 2"/>
          <p:cNvSpPr>
            <a:spLocks noGrp="1"/>
          </p:cNvSpPr>
          <p:nvPr>
            <p:ph sz="half" idx="1"/>
          </p:nvPr>
        </p:nvSpPr>
        <p:spPr>
          <a:xfrm>
            <a:off x="-1" y="990600"/>
            <a:ext cx="5791200" cy="5867400"/>
          </a:xfrm>
        </p:spPr>
        <p:txBody>
          <a:bodyPr>
            <a:normAutofit/>
          </a:bodyPr>
          <a:lstStyle/>
          <a:p>
            <a:r>
              <a:rPr lang="en-US" sz="3400" u="sng" dirty="0" smtClean="0"/>
              <a:t>Baptist Minister</a:t>
            </a:r>
          </a:p>
          <a:p>
            <a:pPr lvl="1"/>
            <a:r>
              <a:rPr lang="en-US" dirty="0" smtClean="0"/>
              <a:t>Alexander and his father Thomas were influenced early on by James &amp; Robert Haldane while in Scotland</a:t>
            </a:r>
          </a:p>
          <a:p>
            <a:pPr lvl="1"/>
            <a:r>
              <a:rPr lang="en-US" dirty="0" smtClean="0"/>
              <a:t>Established the Brush Run Church in Pennsylvania, though kept it aligned with the Baptist Association</a:t>
            </a:r>
          </a:p>
          <a:p>
            <a:pPr lvl="1"/>
            <a:r>
              <a:rPr lang="en-US" dirty="0" smtClean="0"/>
              <a:t>Disagreement over “essential” and “non-essential” elements of the NT led to a break with the Baptists</a:t>
            </a:r>
          </a:p>
          <a:p>
            <a:pPr lvl="1"/>
            <a:r>
              <a:rPr lang="en-US" dirty="0" smtClean="0"/>
              <a:t>Thomas heard Walter Scott preaching similar tenants and welcomed him as a contributor</a:t>
            </a:r>
          </a:p>
          <a:p>
            <a:pPr lvl="1"/>
            <a:r>
              <a:rPr lang="en-US" dirty="0" smtClean="0"/>
              <a:t>“Disciples of Christ”</a:t>
            </a:r>
          </a:p>
          <a:p>
            <a:pPr lvl="1"/>
            <a:endParaRPr lang="en-US" dirty="0" smtClean="0"/>
          </a:p>
          <a:p>
            <a:pPr lvl="1"/>
            <a:endParaRPr lang="en-US" dirty="0"/>
          </a:p>
        </p:txBody>
      </p:sp>
      <p:pic>
        <p:nvPicPr>
          <p:cNvPr id="3074" name="Picture 2" descr="http://www.therestorationmovement.com/images5/campbell4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199" y="1066800"/>
            <a:ext cx="3352801"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145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6000" b="1" dirty="0" smtClean="0"/>
              <a:t>Stone-Campbell Restoration</a:t>
            </a:r>
            <a:endParaRPr lang="en-US" sz="6000" b="1" dirty="0"/>
          </a:p>
        </p:txBody>
      </p:sp>
      <p:sp>
        <p:nvSpPr>
          <p:cNvPr id="3" name="Content Placeholder 2"/>
          <p:cNvSpPr>
            <a:spLocks noGrp="1"/>
          </p:cNvSpPr>
          <p:nvPr>
            <p:ph sz="half" idx="1"/>
          </p:nvPr>
        </p:nvSpPr>
        <p:spPr>
          <a:xfrm>
            <a:off x="-2" y="914400"/>
            <a:ext cx="5715002" cy="5943600"/>
          </a:xfrm>
        </p:spPr>
        <p:txBody>
          <a:bodyPr>
            <a:normAutofit/>
          </a:bodyPr>
          <a:lstStyle/>
          <a:p>
            <a:r>
              <a:rPr lang="en-US" sz="3400" u="sng" dirty="0" smtClean="0"/>
              <a:t>The Merger</a:t>
            </a:r>
          </a:p>
          <a:p>
            <a:pPr lvl="1"/>
            <a:r>
              <a:rPr lang="en-US" dirty="0" smtClean="0"/>
              <a:t>Jan 1, 1832, both groups agreed to restoring NT Christianity</a:t>
            </a:r>
          </a:p>
          <a:p>
            <a:pPr lvl="1"/>
            <a:r>
              <a:rPr lang="en-US" dirty="0" smtClean="0"/>
              <a:t>Symbolized by </a:t>
            </a:r>
            <a:r>
              <a:rPr lang="en-US" dirty="0"/>
              <a:t>a handshake between Stone and "Raccoon" John Smith representing the Disciples</a:t>
            </a:r>
            <a:endParaRPr lang="en-US" dirty="0" smtClean="0"/>
          </a:p>
          <a:p>
            <a:pPr lvl="1"/>
            <a:r>
              <a:rPr lang="en-US" dirty="0" smtClean="0"/>
              <a:t>The commitment to restoration included a plea for unity</a:t>
            </a:r>
          </a:p>
          <a:p>
            <a:pPr lvl="1"/>
            <a:r>
              <a:rPr lang="en-US" dirty="0" smtClean="0"/>
              <a:t>Though both groups recognized their individual autonomy, they agreed to the same principle goal of restoration</a:t>
            </a:r>
          </a:p>
          <a:p>
            <a:pPr lvl="1"/>
            <a:endParaRPr lang="en-US" dirty="0"/>
          </a:p>
        </p:txBody>
      </p:sp>
      <p:pic>
        <p:nvPicPr>
          <p:cNvPr id="4098" name="Picture 2" descr="https://mcgarveyice.files.wordpress.com/2012/08/four-founders-engraving-thomas-campbell-alexander-campbell-barton-stone-walter-scot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990600"/>
            <a:ext cx="3429000"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425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5500" b="1" dirty="0" smtClean="0"/>
              <a:t>Theology Not Always Accurate</a:t>
            </a:r>
            <a:endParaRPr lang="en-US" sz="5500" b="1" dirty="0"/>
          </a:p>
        </p:txBody>
      </p:sp>
      <p:sp>
        <p:nvSpPr>
          <p:cNvPr id="3" name="Content Placeholder 2"/>
          <p:cNvSpPr>
            <a:spLocks noGrp="1"/>
          </p:cNvSpPr>
          <p:nvPr>
            <p:ph sz="half" idx="1"/>
          </p:nvPr>
        </p:nvSpPr>
        <p:spPr>
          <a:xfrm>
            <a:off x="-2" y="914400"/>
            <a:ext cx="5715002" cy="5943600"/>
          </a:xfrm>
        </p:spPr>
        <p:txBody>
          <a:bodyPr>
            <a:normAutofit/>
          </a:bodyPr>
          <a:lstStyle/>
          <a:p>
            <a:r>
              <a:rPr lang="en-US" sz="3400" u="sng" dirty="0" smtClean="0"/>
              <a:t>False Teachings</a:t>
            </a:r>
          </a:p>
          <a:p>
            <a:pPr lvl="1"/>
            <a:r>
              <a:rPr lang="en-US" dirty="0" smtClean="0"/>
              <a:t>Briefly continued </a:t>
            </a:r>
            <a:r>
              <a:rPr lang="en-US" dirty="0"/>
              <a:t>practicing infant </a:t>
            </a:r>
            <a:r>
              <a:rPr lang="en-US" dirty="0" smtClean="0"/>
              <a:t>baptism</a:t>
            </a:r>
            <a:endParaRPr lang="en-US" dirty="0"/>
          </a:p>
          <a:p>
            <a:pPr lvl="1"/>
            <a:r>
              <a:rPr lang="en-US" dirty="0" smtClean="0"/>
              <a:t>Briefly continued </a:t>
            </a:r>
            <a:r>
              <a:rPr lang="en-US" dirty="0"/>
              <a:t>fellowship with </a:t>
            </a:r>
            <a:r>
              <a:rPr lang="en-US" dirty="0" smtClean="0"/>
              <a:t>denominations</a:t>
            </a:r>
            <a:endParaRPr lang="en-US" dirty="0"/>
          </a:p>
          <a:p>
            <a:pPr lvl="1"/>
            <a:r>
              <a:rPr lang="en-US" dirty="0" smtClean="0"/>
              <a:t>Argued against the Trinity</a:t>
            </a:r>
          </a:p>
          <a:p>
            <a:pPr lvl="1"/>
            <a:r>
              <a:rPr lang="en-US" dirty="0" smtClean="0"/>
              <a:t>Argued against the purpose of Jesus’ death being for atonement</a:t>
            </a:r>
          </a:p>
          <a:p>
            <a:pPr lvl="1"/>
            <a:r>
              <a:rPr lang="en-US" dirty="0" smtClean="0"/>
              <a:t>Premillennialists</a:t>
            </a:r>
          </a:p>
          <a:p>
            <a:pPr lvl="1"/>
            <a:endParaRPr lang="en-US" dirty="0"/>
          </a:p>
          <a:p>
            <a:r>
              <a:rPr lang="en-US" u="sng" dirty="0" smtClean="0"/>
              <a:t>Point</a:t>
            </a:r>
            <a:r>
              <a:rPr lang="en-US" dirty="0" smtClean="0"/>
              <a:t>: We dare not raise these men up on a shrine!</a:t>
            </a:r>
          </a:p>
          <a:p>
            <a:pPr lvl="1"/>
            <a:endParaRPr lang="en-US" dirty="0" smtClean="0"/>
          </a:p>
          <a:p>
            <a:pPr lvl="1"/>
            <a:endParaRPr lang="en-US" dirty="0"/>
          </a:p>
        </p:txBody>
      </p:sp>
      <p:pic>
        <p:nvPicPr>
          <p:cNvPr id="5122" name="Picture 2" descr="https://thejourney2peace.files.wordpress.com/2015/04/not-perfec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066800"/>
            <a:ext cx="3423684" cy="5801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3514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6500" b="1" dirty="0" smtClean="0"/>
              <a:t>What Did They Stand For?</a:t>
            </a:r>
            <a:endParaRPr lang="en-US" sz="6500" b="1" dirty="0"/>
          </a:p>
        </p:txBody>
      </p:sp>
      <p:sp>
        <p:nvSpPr>
          <p:cNvPr id="3" name="Content Placeholder 2"/>
          <p:cNvSpPr>
            <a:spLocks noGrp="1"/>
          </p:cNvSpPr>
          <p:nvPr>
            <p:ph sz="half" idx="1"/>
          </p:nvPr>
        </p:nvSpPr>
        <p:spPr>
          <a:xfrm>
            <a:off x="-2" y="838200"/>
            <a:ext cx="9144002" cy="6019800"/>
          </a:xfrm>
        </p:spPr>
        <p:txBody>
          <a:bodyPr>
            <a:normAutofit/>
          </a:bodyPr>
          <a:lstStyle/>
          <a:p>
            <a:r>
              <a:rPr lang="en-US" sz="3800" u="sng" dirty="0" smtClean="0"/>
              <a:t>New Testament Pattern For The Church</a:t>
            </a:r>
          </a:p>
          <a:p>
            <a:pPr lvl="1"/>
            <a:r>
              <a:rPr lang="en-US" sz="2700" b="1" dirty="0"/>
              <a:t>Rom 6:17</a:t>
            </a:r>
            <a:r>
              <a:rPr lang="en-US" sz="2700" dirty="0"/>
              <a:t> – “But thanks be to God </a:t>
            </a:r>
            <a:r>
              <a:rPr lang="en-US" sz="2700" dirty="0" smtClean="0"/>
              <a:t>that though </a:t>
            </a:r>
            <a:r>
              <a:rPr lang="en-US" sz="2700" dirty="0"/>
              <a:t>you were slaves of sin, you became obedient from the heart to that </a:t>
            </a:r>
            <a:r>
              <a:rPr lang="en-US" sz="2700" u="sng" dirty="0" smtClean="0"/>
              <a:t>form (pattern)</a:t>
            </a:r>
            <a:r>
              <a:rPr lang="en-US" sz="2700" dirty="0" smtClean="0"/>
              <a:t> </a:t>
            </a:r>
            <a:r>
              <a:rPr lang="en-US" sz="2700" dirty="0"/>
              <a:t>of teaching to which you were committed. </a:t>
            </a:r>
            <a:r>
              <a:rPr lang="en-US" sz="2700" dirty="0" smtClean="0"/>
              <a:t>”</a:t>
            </a:r>
          </a:p>
          <a:p>
            <a:pPr lvl="1"/>
            <a:r>
              <a:rPr lang="en-US" sz="2700" b="1" dirty="0"/>
              <a:t>Phil 3:17</a:t>
            </a:r>
            <a:r>
              <a:rPr lang="en-US" sz="2700" dirty="0"/>
              <a:t> – “Brethren, join in following my example, and observe those who walk according to the </a:t>
            </a:r>
            <a:r>
              <a:rPr lang="en-US" sz="2700" u="sng" dirty="0"/>
              <a:t>pattern</a:t>
            </a:r>
            <a:r>
              <a:rPr lang="en-US" sz="2700" dirty="0"/>
              <a:t> you have in </a:t>
            </a:r>
            <a:r>
              <a:rPr lang="en-US" sz="2700" dirty="0" smtClean="0"/>
              <a:t>us.”</a:t>
            </a:r>
          </a:p>
          <a:p>
            <a:pPr lvl="1"/>
            <a:r>
              <a:rPr lang="en-US" sz="2700" b="1" dirty="0"/>
              <a:t>2 Thes 3:9</a:t>
            </a:r>
            <a:r>
              <a:rPr lang="en-US" sz="2700" dirty="0"/>
              <a:t> – </a:t>
            </a:r>
            <a:r>
              <a:rPr lang="en-US" sz="2700" dirty="0" smtClean="0"/>
              <a:t>“not </a:t>
            </a:r>
            <a:r>
              <a:rPr lang="en-US" sz="2700" dirty="0"/>
              <a:t>because we do not have the right to this, but in order to offer ourselves as a </a:t>
            </a:r>
            <a:r>
              <a:rPr lang="en-US" sz="2700" u="sng" dirty="0"/>
              <a:t>model</a:t>
            </a:r>
            <a:r>
              <a:rPr lang="en-US" sz="2700" dirty="0"/>
              <a:t> for you, so that you </a:t>
            </a:r>
            <a:r>
              <a:rPr lang="en-US" sz="2700" dirty="0" smtClean="0"/>
              <a:t>would follow </a:t>
            </a:r>
            <a:r>
              <a:rPr lang="en-US" sz="2700" dirty="0"/>
              <a:t>our </a:t>
            </a:r>
            <a:r>
              <a:rPr lang="en-US" sz="2700" u="sng" dirty="0" smtClean="0"/>
              <a:t>example</a:t>
            </a:r>
            <a:r>
              <a:rPr lang="en-US" sz="2700" dirty="0" smtClean="0"/>
              <a:t>.”</a:t>
            </a:r>
          </a:p>
          <a:p>
            <a:pPr lvl="1"/>
            <a:r>
              <a:rPr lang="en-US" sz="2700" b="1" dirty="0"/>
              <a:t>2 Tim 1:13</a:t>
            </a:r>
            <a:r>
              <a:rPr lang="en-US" sz="2700" dirty="0"/>
              <a:t> – “Retain the </a:t>
            </a:r>
            <a:r>
              <a:rPr lang="en-US" sz="2700" u="sng" dirty="0"/>
              <a:t>standard</a:t>
            </a:r>
            <a:r>
              <a:rPr lang="en-US" sz="2700" dirty="0"/>
              <a:t> of sound words which you have heard from me, in the </a:t>
            </a:r>
            <a:r>
              <a:rPr lang="en-US" sz="2700" dirty="0" smtClean="0"/>
              <a:t>faith </a:t>
            </a:r>
            <a:r>
              <a:rPr lang="en-US" sz="2700" dirty="0"/>
              <a:t>and love which are in Christ </a:t>
            </a:r>
            <a:r>
              <a:rPr lang="en-US" sz="2700" dirty="0" smtClean="0"/>
              <a:t>Jesus.”</a:t>
            </a:r>
          </a:p>
        </p:txBody>
      </p:sp>
    </p:spTree>
    <p:extLst>
      <p:ext uri="{BB962C8B-B14F-4D97-AF65-F5344CB8AC3E}">
        <p14:creationId xmlns:p14="http://schemas.microsoft.com/office/powerpoint/2010/main" val="3304134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6500" b="1" dirty="0" smtClean="0"/>
              <a:t>What Did They Stand For?</a:t>
            </a:r>
            <a:endParaRPr lang="en-US" sz="6500" b="1" dirty="0"/>
          </a:p>
        </p:txBody>
      </p:sp>
      <p:sp>
        <p:nvSpPr>
          <p:cNvPr id="3" name="Content Placeholder 2"/>
          <p:cNvSpPr>
            <a:spLocks noGrp="1"/>
          </p:cNvSpPr>
          <p:nvPr>
            <p:ph sz="half" idx="1"/>
          </p:nvPr>
        </p:nvSpPr>
        <p:spPr>
          <a:xfrm>
            <a:off x="-2" y="914400"/>
            <a:ext cx="9144002" cy="5943600"/>
          </a:xfrm>
        </p:spPr>
        <p:txBody>
          <a:bodyPr>
            <a:normAutofit fontScale="85000" lnSpcReduction="20000"/>
          </a:bodyPr>
          <a:lstStyle/>
          <a:p>
            <a:r>
              <a:rPr lang="en-US" sz="4500" u="sng" dirty="0"/>
              <a:t>P</a:t>
            </a:r>
            <a:r>
              <a:rPr lang="en-US" sz="4500" u="sng" dirty="0" smtClean="0"/>
              <a:t>lea for unity; reject </a:t>
            </a:r>
            <a:r>
              <a:rPr lang="en-US" sz="4500" u="sng" dirty="0"/>
              <a:t>denominationalism</a:t>
            </a:r>
            <a:endParaRPr lang="en-US" sz="4500" u="sng" dirty="0" smtClean="0"/>
          </a:p>
          <a:p>
            <a:pPr lvl="1"/>
            <a:r>
              <a:rPr lang="en-US" sz="2700" b="1" dirty="0" smtClean="0"/>
              <a:t>John 17:20-23</a:t>
            </a:r>
            <a:r>
              <a:rPr lang="en-US" sz="2700" dirty="0" smtClean="0"/>
              <a:t> – “</a:t>
            </a:r>
            <a:r>
              <a:rPr lang="en-US" sz="2700" baseline="30000" dirty="0" smtClean="0"/>
              <a:t>20</a:t>
            </a:r>
            <a:r>
              <a:rPr lang="en-US" sz="2700" dirty="0" smtClean="0"/>
              <a:t>I </a:t>
            </a:r>
            <a:r>
              <a:rPr lang="en-US" sz="2700" dirty="0"/>
              <a:t>do not ask on behalf of these alone, but for those also who believe in Me through their word; </a:t>
            </a:r>
            <a:r>
              <a:rPr lang="en-US" sz="2700" u="sng" baseline="30000" dirty="0" smtClean="0"/>
              <a:t>21</a:t>
            </a:r>
            <a:r>
              <a:rPr lang="en-US" sz="2700" u="sng" dirty="0" smtClean="0"/>
              <a:t>that </a:t>
            </a:r>
            <a:r>
              <a:rPr lang="en-US" sz="2700" u="sng" dirty="0"/>
              <a:t>they may all be one</a:t>
            </a:r>
            <a:r>
              <a:rPr lang="en-US" sz="2700" dirty="0"/>
              <a:t>; even as You, Father, are in Me and I in You, that they also may be in Us, so that the world </a:t>
            </a:r>
            <a:r>
              <a:rPr lang="en-US" sz="2700" dirty="0" smtClean="0"/>
              <a:t>may believe </a:t>
            </a:r>
            <a:r>
              <a:rPr lang="en-US" sz="2700" dirty="0"/>
              <a:t>that You sent </a:t>
            </a:r>
            <a:r>
              <a:rPr lang="en-US" sz="2700" dirty="0" smtClean="0"/>
              <a:t>Me. </a:t>
            </a:r>
            <a:r>
              <a:rPr lang="en-US" sz="2700" baseline="30000" dirty="0" smtClean="0"/>
              <a:t>22</a:t>
            </a:r>
            <a:r>
              <a:rPr lang="en-US" sz="2700" dirty="0" smtClean="0"/>
              <a:t>The </a:t>
            </a:r>
            <a:r>
              <a:rPr lang="en-US" sz="2700" dirty="0"/>
              <a:t>glory which You have given Me I have given to them, </a:t>
            </a:r>
            <a:r>
              <a:rPr lang="en-US" sz="2700" u="sng" dirty="0"/>
              <a:t>that they may be one</a:t>
            </a:r>
            <a:r>
              <a:rPr lang="en-US" sz="2700" dirty="0"/>
              <a:t>, just as We are one; </a:t>
            </a:r>
            <a:r>
              <a:rPr lang="en-US" sz="2700" baseline="30000" dirty="0" smtClean="0"/>
              <a:t>23</a:t>
            </a:r>
            <a:r>
              <a:rPr lang="en-US" sz="2700" dirty="0" smtClean="0"/>
              <a:t>I </a:t>
            </a:r>
            <a:r>
              <a:rPr lang="en-US" sz="2700" dirty="0"/>
              <a:t>in them and You in Me, </a:t>
            </a:r>
            <a:r>
              <a:rPr lang="en-US" sz="2700" u="sng" dirty="0"/>
              <a:t>that they may be </a:t>
            </a:r>
            <a:r>
              <a:rPr lang="en-US" sz="2700" u="sng" dirty="0" smtClean="0"/>
              <a:t>perfected in </a:t>
            </a:r>
            <a:r>
              <a:rPr lang="en-US" sz="2700" u="sng" dirty="0"/>
              <a:t>unity</a:t>
            </a:r>
            <a:r>
              <a:rPr lang="en-US" sz="2700" dirty="0"/>
              <a:t>, so that the world </a:t>
            </a:r>
            <a:r>
              <a:rPr lang="en-US" sz="2700" dirty="0" smtClean="0"/>
              <a:t>may know </a:t>
            </a:r>
            <a:r>
              <a:rPr lang="en-US" sz="2700" dirty="0"/>
              <a:t>that You sent Me, and loved them, even as You have loved Me</a:t>
            </a:r>
            <a:r>
              <a:rPr lang="en-US" sz="2700" dirty="0" smtClean="0"/>
              <a:t>.”</a:t>
            </a:r>
          </a:p>
          <a:p>
            <a:pPr lvl="1"/>
            <a:r>
              <a:rPr lang="en-US" sz="2700" b="1" dirty="0"/>
              <a:t>1 Cor 1:10</a:t>
            </a:r>
            <a:r>
              <a:rPr lang="en-US" sz="2700" dirty="0"/>
              <a:t> – “Now I exhort you, brethren, by the name of our Lord Jesus Christ, that you </a:t>
            </a:r>
            <a:r>
              <a:rPr lang="en-US" sz="2700" dirty="0" smtClean="0"/>
              <a:t>all agree </a:t>
            </a:r>
            <a:r>
              <a:rPr lang="en-US" sz="2700" dirty="0"/>
              <a:t>and </a:t>
            </a:r>
            <a:r>
              <a:rPr lang="en-US" sz="2700" u="sng" dirty="0"/>
              <a:t>that there be </a:t>
            </a:r>
            <a:r>
              <a:rPr lang="en-US" sz="2700" u="sng" dirty="0" smtClean="0"/>
              <a:t>no divisions </a:t>
            </a:r>
            <a:r>
              <a:rPr lang="en-US" sz="2700" u="sng" dirty="0"/>
              <a:t>among you</a:t>
            </a:r>
            <a:r>
              <a:rPr lang="en-US" sz="2700" dirty="0"/>
              <a:t>, but that you </a:t>
            </a:r>
            <a:r>
              <a:rPr lang="en-US" sz="2700" dirty="0" smtClean="0"/>
              <a:t>be made </a:t>
            </a:r>
            <a:r>
              <a:rPr lang="en-US" sz="2700" u="sng" dirty="0"/>
              <a:t>complete in the same mind and in the same judgment</a:t>
            </a:r>
            <a:r>
              <a:rPr lang="en-US" sz="2700" dirty="0" smtClean="0"/>
              <a:t>.”</a:t>
            </a:r>
          </a:p>
          <a:p>
            <a:pPr lvl="1"/>
            <a:r>
              <a:rPr lang="en-US" sz="2700" b="1" dirty="0"/>
              <a:t>1 Pet 3:8</a:t>
            </a:r>
            <a:r>
              <a:rPr lang="en-US" sz="2700" dirty="0"/>
              <a:t> – “To sum up, all of you be </a:t>
            </a:r>
            <a:r>
              <a:rPr lang="en-US" sz="2700" u="sng" dirty="0"/>
              <a:t>harmonious</a:t>
            </a:r>
            <a:r>
              <a:rPr lang="en-US" sz="2700" dirty="0"/>
              <a:t>, sympathetic, brotherly, kindhearted, and humble in </a:t>
            </a:r>
            <a:r>
              <a:rPr lang="en-US" sz="2700" dirty="0" smtClean="0"/>
              <a:t>spirit.”</a:t>
            </a:r>
          </a:p>
          <a:p>
            <a:pPr lvl="1"/>
            <a:r>
              <a:rPr lang="en-US" sz="2700" b="1" dirty="0" smtClean="0"/>
              <a:t>Eph 4:4-6</a:t>
            </a:r>
            <a:r>
              <a:rPr lang="en-US" sz="2700" dirty="0" smtClean="0"/>
              <a:t> – “</a:t>
            </a:r>
            <a:r>
              <a:rPr lang="en-US" sz="2700" baseline="30000" dirty="0" smtClean="0"/>
              <a:t>4</a:t>
            </a:r>
            <a:r>
              <a:rPr lang="en-US" sz="2700" dirty="0" smtClean="0"/>
              <a:t>There </a:t>
            </a:r>
            <a:r>
              <a:rPr lang="en-US" sz="2700" dirty="0"/>
              <a:t>is </a:t>
            </a:r>
            <a:r>
              <a:rPr lang="en-US" sz="2700" u="sng" dirty="0"/>
              <a:t>one body</a:t>
            </a:r>
            <a:r>
              <a:rPr lang="en-US" sz="2700" dirty="0"/>
              <a:t> and </a:t>
            </a:r>
            <a:r>
              <a:rPr lang="en-US" sz="2700" u="sng" dirty="0"/>
              <a:t>one Spirit</a:t>
            </a:r>
            <a:r>
              <a:rPr lang="en-US" sz="2700" dirty="0"/>
              <a:t>, just as also you were called in </a:t>
            </a:r>
            <a:r>
              <a:rPr lang="en-US" sz="2700" u="sng" dirty="0"/>
              <a:t>one hope</a:t>
            </a:r>
            <a:r>
              <a:rPr lang="en-US" sz="2700" dirty="0"/>
              <a:t> of your calling; </a:t>
            </a:r>
            <a:r>
              <a:rPr lang="en-US" sz="2700" u="sng" baseline="30000" dirty="0" smtClean="0"/>
              <a:t>5</a:t>
            </a:r>
            <a:r>
              <a:rPr lang="en-US" sz="2700" u="sng" dirty="0" smtClean="0"/>
              <a:t>one </a:t>
            </a:r>
            <a:r>
              <a:rPr lang="en-US" sz="2700" u="sng" dirty="0"/>
              <a:t>Lord</a:t>
            </a:r>
            <a:r>
              <a:rPr lang="en-US" sz="2700" dirty="0"/>
              <a:t>, </a:t>
            </a:r>
            <a:r>
              <a:rPr lang="en-US" sz="2700" u="sng" dirty="0"/>
              <a:t>one faith</a:t>
            </a:r>
            <a:r>
              <a:rPr lang="en-US" sz="2700" dirty="0"/>
              <a:t>, </a:t>
            </a:r>
            <a:r>
              <a:rPr lang="en-US" sz="2700" u="sng" dirty="0"/>
              <a:t>one baptism</a:t>
            </a:r>
            <a:r>
              <a:rPr lang="en-US" sz="2700" dirty="0"/>
              <a:t>, </a:t>
            </a:r>
            <a:r>
              <a:rPr lang="en-US" sz="2700" baseline="30000" dirty="0" smtClean="0"/>
              <a:t>6</a:t>
            </a:r>
            <a:r>
              <a:rPr lang="en-US" sz="2700" u="sng" dirty="0" smtClean="0"/>
              <a:t>one </a:t>
            </a:r>
            <a:r>
              <a:rPr lang="en-US" sz="2700" u="sng" dirty="0"/>
              <a:t>God and Father</a:t>
            </a:r>
            <a:r>
              <a:rPr lang="en-US" sz="2700" dirty="0"/>
              <a:t> of all who is over all and through all and in all.”</a:t>
            </a:r>
            <a:endParaRPr lang="en-US" sz="2700" dirty="0" smtClean="0"/>
          </a:p>
          <a:p>
            <a:pPr lvl="1"/>
            <a:endParaRPr lang="en-US" dirty="0"/>
          </a:p>
        </p:txBody>
      </p:sp>
    </p:spTree>
    <p:extLst>
      <p:ext uri="{BB962C8B-B14F-4D97-AF65-F5344CB8AC3E}">
        <p14:creationId xmlns:p14="http://schemas.microsoft.com/office/powerpoint/2010/main" val="3554532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6500" b="1" dirty="0" smtClean="0"/>
              <a:t>What Did They Stand For?</a:t>
            </a:r>
            <a:endParaRPr lang="en-US" sz="6500" b="1" dirty="0"/>
          </a:p>
        </p:txBody>
      </p:sp>
      <p:sp>
        <p:nvSpPr>
          <p:cNvPr id="3" name="Content Placeholder 2"/>
          <p:cNvSpPr>
            <a:spLocks noGrp="1"/>
          </p:cNvSpPr>
          <p:nvPr>
            <p:ph sz="half" idx="1"/>
          </p:nvPr>
        </p:nvSpPr>
        <p:spPr>
          <a:xfrm>
            <a:off x="-2" y="914400"/>
            <a:ext cx="9144002" cy="5943600"/>
          </a:xfrm>
        </p:spPr>
        <p:txBody>
          <a:bodyPr>
            <a:normAutofit fontScale="77500" lnSpcReduction="20000"/>
          </a:bodyPr>
          <a:lstStyle/>
          <a:p>
            <a:r>
              <a:rPr lang="en-US" sz="4500" u="sng" dirty="0"/>
              <a:t>P</a:t>
            </a:r>
            <a:r>
              <a:rPr lang="en-US" sz="4500" u="sng" dirty="0" smtClean="0"/>
              <a:t>lea for unity; reject denominationalism</a:t>
            </a:r>
          </a:p>
          <a:p>
            <a:pPr lvl="1"/>
            <a:r>
              <a:rPr lang="en-US" sz="2700" u="sng" dirty="0" smtClean="0"/>
              <a:t>Martin Luther</a:t>
            </a:r>
            <a:r>
              <a:rPr lang="en-US" sz="2700" dirty="0" smtClean="0"/>
              <a:t>: “I </a:t>
            </a:r>
            <a:r>
              <a:rPr lang="en-US" sz="2700" dirty="0"/>
              <a:t>ask that men make no reference to my name, and call themselves not Lutherans, but Christians. What is Luther? My doctrine, I am sure, is not mine, nor have I been crucified for any one. St. Paul, in 1 Cor. 3, would not allow Christians to call themselves Pauline or Petrine, but Christian. How then should I, poor, foul carcass that I am, come to have men give to the children of Christ a name derived from my worthless name? No, no, my dear friends; let us abolish all party names, and call ourselves Christians after Him Whose doctrine we have</a:t>
            </a:r>
            <a:r>
              <a:rPr lang="en-US" sz="2700" dirty="0" smtClean="0"/>
              <a:t>.” </a:t>
            </a:r>
            <a:r>
              <a:rPr lang="en-US" sz="2700" dirty="0"/>
              <a:t>- Hugh Thomason Kerr, A Compend of Luther's Theology (Philadelphia: The Westminster Press, 1943, p. </a:t>
            </a:r>
            <a:r>
              <a:rPr lang="en-US" sz="2700" dirty="0" smtClean="0"/>
              <a:t>135)</a:t>
            </a:r>
            <a:endParaRPr lang="en-US" sz="2700" dirty="0"/>
          </a:p>
          <a:p>
            <a:pPr lvl="1"/>
            <a:r>
              <a:rPr lang="en-US" sz="2700" u="sng" dirty="0" smtClean="0"/>
              <a:t>John Wesley</a:t>
            </a:r>
            <a:r>
              <a:rPr lang="en-US" sz="2700" dirty="0" smtClean="0"/>
              <a:t>: “Would </a:t>
            </a:r>
            <a:r>
              <a:rPr lang="en-US" sz="2700" dirty="0"/>
              <a:t>to God that all party names, and unscriptural phrases and forms which have divided the Christian world, were forgot and that the very name [Methodist] might never be mentioned more, but be buried in eternal oblivion</a:t>
            </a:r>
            <a:r>
              <a:rPr lang="en-US" sz="2700" dirty="0" smtClean="0"/>
              <a:t>.” </a:t>
            </a:r>
            <a:r>
              <a:rPr lang="en-US" sz="2700" dirty="0"/>
              <a:t>- John Wesley, Universal Knowledge, A Dictionary and Encyclopedia of Arts, Science, History, Biography, Law, Literature, Religions, Nations, Races, Customs, and Institutions, Vol. 9, Edward A. Pace, Editor (New York: Universal Knowledge Foundation, 1927, p. </a:t>
            </a:r>
            <a:r>
              <a:rPr lang="en-US" sz="2700" dirty="0" smtClean="0"/>
              <a:t>540)</a:t>
            </a:r>
            <a:endParaRPr lang="en-US" sz="2700" dirty="0"/>
          </a:p>
          <a:p>
            <a:pPr lvl="1"/>
            <a:r>
              <a:rPr lang="en-US" sz="2700" u="sng" dirty="0" smtClean="0"/>
              <a:t>Charles Spurgeon</a:t>
            </a:r>
            <a:r>
              <a:rPr lang="en-US" sz="2700" dirty="0" smtClean="0"/>
              <a:t>: “I </a:t>
            </a:r>
            <a:r>
              <a:rPr lang="en-US" sz="2700" dirty="0"/>
              <a:t>look forward with pleasure to the day when there will not be a Baptist living! I hope that the Baptist name will soon perish, but let Christ's name last forever</a:t>
            </a:r>
            <a:r>
              <a:rPr lang="en-US" sz="2700" dirty="0" smtClean="0"/>
              <a:t>.” </a:t>
            </a:r>
            <a:r>
              <a:rPr lang="en-US" sz="2700" dirty="0"/>
              <a:t>- Spurgeon Memorial Library, Vol. I., p. 168</a:t>
            </a:r>
          </a:p>
        </p:txBody>
      </p:sp>
    </p:spTree>
    <p:extLst>
      <p:ext uri="{BB962C8B-B14F-4D97-AF65-F5344CB8AC3E}">
        <p14:creationId xmlns:p14="http://schemas.microsoft.com/office/powerpoint/2010/main" val="2325319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6500" b="1" dirty="0" smtClean="0"/>
              <a:t>What Did They Stand For?</a:t>
            </a:r>
            <a:endParaRPr lang="en-US" sz="6500" b="1" dirty="0"/>
          </a:p>
        </p:txBody>
      </p:sp>
      <p:sp>
        <p:nvSpPr>
          <p:cNvPr id="3" name="Content Placeholder 2"/>
          <p:cNvSpPr>
            <a:spLocks noGrp="1"/>
          </p:cNvSpPr>
          <p:nvPr>
            <p:ph sz="half" idx="1"/>
          </p:nvPr>
        </p:nvSpPr>
        <p:spPr>
          <a:xfrm>
            <a:off x="-2" y="914400"/>
            <a:ext cx="9144002" cy="5943600"/>
          </a:xfrm>
        </p:spPr>
        <p:txBody>
          <a:bodyPr>
            <a:normAutofit/>
          </a:bodyPr>
          <a:lstStyle/>
          <a:p>
            <a:r>
              <a:rPr lang="en-US" sz="3800" u="sng" dirty="0" smtClean="0"/>
              <a:t>Renounce man-made names and creeds</a:t>
            </a:r>
          </a:p>
          <a:p>
            <a:pPr lvl="1"/>
            <a:r>
              <a:rPr lang="en-US" b="1" dirty="0"/>
              <a:t>Acts 11:26</a:t>
            </a:r>
            <a:r>
              <a:rPr lang="en-US" dirty="0"/>
              <a:t> – </a:t>
            </a:r>
            <a:r>
              <a:rPr lang="en-US" dirty="0" smtClean="0"/>
              <a:t>“And </a:t>
            </a:r>
            <a:r>
              <a:rPr lang="en-US" dirty="0"/>
              <a:t>when he had found him, he brought him to Antioch. And for an entire year </a:t>
            </a:r>
            <a:r>
              <a:rPr lang="en-US" dirty="0" smtClean="0"/>
              <a:t>they met </a:t>
            </a:r>
            <a:r>
              <a:rPr lang="en-US" dirty="0"/>
              <a:t>with the church and taught </a:t>
            </a:r>
            <a:r>
              <a:rPr lang="en-US" dirty="0" smtClean="0"/>
              <a:t>considerable numbers</a:t>
            </a:r>
            <a:r>
              <a:rPr lang="en-US" dirty="0"/>
              <a:t>; and the disciples were first </a:t>
            </a:r>
            <a:r>
              <a:rPr lang="en-US" u="sng" dirty="0"/>
              <a:t>called Christians</a:t>
            </a:r>
            <a:r>
              <a:rPr lang="en-US" dirty="0"/>
              <a:t> in Antioch</a:t>
            </a:r>
            <a:r>
              <a:rPr lang="en-US" dirty="0" smtClean="0"/>
              <a:t>.”</a:t>
            </a:r>
          </a:p>
          <a:p>
            <a:pPr lvl="1"/>
            <a:r>
              <a:rPr lang="en-US" b="1" dirty="0" smtClean="0"/>
              <a:t>1 Cor 1:12</a:t>
            </a:r>
            <a:r>
              <a:rPr lang="en-US" dirty="0" smtClean="0"/>
              <a:t> – “Now </a:t>
            </a:r>
            <a:r>
              <a:rPr lang="en-US" dirty="0"/>
              <a:t>I mean this, that </a:t>
            </a:r>
            <a:r>
              <a:rPr lang="en-US" u="sng" dirty="0"/>
              <a:t>each one of you is saying</a:t>
            </a:r>
            <a:r>
              <a:rPr lang="en-US" dirty="0"/>
              <a:t>, </a:t>
            </a:r>
            <a:r>
              <a:rPr lang="en-US" dirty="0" smtClean="0"/>
              <a:t>‘I </a:t>
            </a:r>
            <a:r>
              <a:rPr lang="en-US" dirty="0"/>
              <a:t>am of Paul</a:t>
            </a:r>
            <a:r>
              <a:rPr lang="en-US" dirty="0" smtClean="0"/>
              <a:t>,’ </a:t>
            </a:r>
            <a:r>
              <a:rPr lang="en-US" dirty="0"/>
              <a:t>and </a:t>
            </a:r>
            <a:r>
              <a:rPr lang="en-US" dirty="0" smtClean="0"/>
              <a:t>‘I </a:t>
            </a:r>
            <a:r>
              <a:rPr lang="en-US" dirty="0"/>
              <a:t>of Apollos</a:t>
            </a:r>
            <a:r>
              <a:rPr lang="en-US" dirty="0" smtClean="0"/>
              <a:t>,’ </a:t>
            </a:r>
            <a:r>
              <a:rPr lang="en-US" dirty="0"/>
              <a:t>and </a:t>
            </a:r>
            <a:r>
              <a:rPr lang="en-US" dirty="0" smtClean="0"/>
              <a:t>‘I </a:t>
            </a:r>
            <a:r>
              <a:rPr lang="en-US" dirty="0"/>
              <a:t>of Cephas</a:t>
            </a:r>
            <a:r>
              <a:rPr lang="en-US" dirty="0" smtClean="0"/>
              <a:t>,’ </a:t>
            </a:r>
            <a:r>
              <a:rPr lang="en-US" dirty="0"/>
              <a:t>and </a:t>
            </a:r>
            <a:r>
              <a:rPr lang="en-US" dirty="0" smtClean="0"/>
              <a:t>‘I </a:t>
            </a:r>
            <a:r>
              <a:rPr lang="en-US" dirty="0"/>
              <a:t>of Christ</a:t>
            </a:r>
            <a:r>
              <a:rPr lang="en-US" dirty="0" smtClean="0"/>
              <a:t>.’”</a:t>
            </a:r>
          </a:p>
          <a:p>
            <a:pPr lvl="1"/>
            <a:r>
              <a:rPr lang="en-US" b="1" dirty="0"/>
              <a:t>2 Tim 3:16-17</a:t>
            </a:r>
            <a:r>
              <a:rPr lang="en-US" dirty="0"/>
              <a:t> – “</a:t>
            </a:r>
            <a:r>
              <a:rPr lang="en-US" baseline="30000" dirty="0"/>
              <a:t>16</a:t>
            </a:r>
            <a:r>
              <a:rPr lang="en-US" dirty="0"/>
              <a:t>All Scripture is inspired by God and profitable for teaching, for reproof, for correction, for training in righteousness; </a:t>
            </a:r>
            <a:r>
              <a:rPr lang="en-US" baseline="30000" dirty="0"/>
              <a:t>17</a:t>
            </a:r>
            <a:r>
              <a:rPr lang="en-US" dirty="0"/>
              <a:t>so that the man of God may be adequate, </a:t>
            </a:r>
            <a:r>
              <a:rPr lang="en-US" u="sng" dirty="0"/>
              <a:t>equipped for every good work</a:t>
            </a:r>
            <a:r>
              <a:rPr lang="en-US" dirty="0"/>
              <a:t>.”</a:t>
            </a:r>
          </a:p>
          <a:p>
            <a:pPr lvl="1"/>
            <a:r>
              <a:rPr lang="en-US" b="1" dirty="0" smtClean="0"/>
              <a:t>2 Pet 1:3</a:t>
            </a:r>
            <a:r>
              <a:rPr lang="en-US" dirty="0" smtClean="0"/>
              <a:t> </a:t>
            </a:r>
            <a:r>
              <a:rPr lang="en-US" dirty="0"/>
              <a:t>– </a:t>
            </a:r>
            <a:r>
              <a:rPr lang="en-US" dirty="0" smtClean="0"/>
              <a:t>“Seeing </a:t>
            </a:r>
            <a:r>
              <a:rPr lang="en-US" dirty="0"/>
              <a:t>that His divine power has granted to us </a:t>
            </a:r>
            <a:r>
              <a:rPr lang="en-US" u="sng" dirty="0"/>
              <a:t>everything pertaining to life and godliness</a:t>
            </a:r>
            <a:r>
              <a:rPr lang="en-US" dirty="0"/>
              <a:t>, through the true knowledge of Him who called </a:t>
            </a:r>
            <a:r>
              <a:rPr lang="en-US" dirty="0" smtClean="0"/>
              <a:t>us by </a:t>
            </a:r>
            <a:r>
              <a:rPr lang="en-US" dirty="0"/>
              <a:t>His own glory </a:t>
            </a:r>
            <a:r>
              <a:rPr lang="en-US" dirty="0" smtClean="0"/>
              <a:t>and excellence</a:t>
            </a:r>
            <a:r>
              <a:rPr lang="en-US" dirty="0"/>
              <a:t>.”</a:t>
            </a: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432339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4851</TotalTime>
  <Words>2818</Words>
  <Application>Microsoft Office PowerPoint</Application>
  <PresentationFormat>On-screen Show (4:3)</PresentationFormat>
  <Paragraphs>84</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Barton Stone</vt:lpstr>
      <vt:lpstr>Alexander Campbell</vt:lpstr>
      <vt:lpstr>Stone-Campbell Restoration</vt:lpstr>
      <vt:lpstr>Theology Not Always Accurate</vt:lpstr>
      <vt:lpstr>What Did They Stand For?</vt:lpstr>
      <vt:lpstr>What Did They Stand For?</vt:lpstr>
      <vt:lpstr>What Did They Stand For?</vt:lpstr>
      <vt:lpstr>What Did They Stand For?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BubbaHasty</dc:creator>
  <cp:lastModifiedBy>Ryan Hasty</cp:lastModifiedBy>
  <cp:revision>80</cp:revision>
  <dcterms:created xsi:type="dcterms:W3CDTF">2006-08-16T00:00:00Z</dcterms:created>
  <dcterms:modified xsi:type="dcterms:W3CDTF">2016-09-21T23:08:00Z</dcterms:modified>
</cp:coreProperties>
</file>